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405" r:id="rId5"/>
    <p:sldId id="414" r:id="rId6"/>
    <p:sldId id="407" r:id="rId7"/>
    <p:sldId id="408" r:id="rId8"/>
    <p:sldId id="411" r:id="rId9"/>
    <p:sldId id="410" r:id="rId10"/>
    <p:sldId id="413" r:id="rId11"/>
    <p:sldId id="416" r:id="rId12"/>
    <p:sldId id="418" r:id="rId13"/>
    <p:sldId id="266" r:id="rId14"/>
    <p:sldId id="259" r:id="rId15"/>
    <p:sldId id="419" r:id="rId16"/>
    <p:sldId id="256" r:id="rId17"/>
    <p:sldId id="263" r:id="rId18"/>
    <p:sldId id="412" r:id="rId19"/>
    <p:sldId id="417" r:id="rId20"/>
    <p:sldId id="40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B2B"/>
    <a:srgbClr val="5E4379"/>
    <a:srgbClr val="E18783"/>
    <a:srgbClr val="FFA7E2"/>
    <a:srgbClr val="FFD801"/>
    <a:srgbClr val="FFC606"/>
    <a:srgbClr val="FFC304"/>
    <a:srgbClr val="17ECFF"/>
    <a:srgbClr val="18DFF0"/>
    <a:srgbClr val="315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 snapToObjects="1">
      <p:cViewPr>
        <p:scale>
          <a:sx n="100" d="100"/>
          <a:sy n="100" d="100"/>
        </p:scale>
        <p:origin x="1488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0F304-678A-47AF-86E2-A33C18F142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64A8DB-1771-4BC0-9759-EC9447FE3BA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800" b="1" dirty="0"/>
            <a:t>Do Microbes Help or Hinder Germination?</a:t>
          </a:r>
        </a:p>
      </dgm:t>
    </dgm:pt>
    <dgm:pt modelId="{12C56771-45EE-448A-B63B-6563859B2DC0}" type="parTrans" cxnId="{DF60F627-DBB1-4873-8B1C-93553932E10E}">
      <dgm:prSet/>
      <dgm:spPr/>
      <dgm:t>
        <a:bodyPr/>
        <a:lstStyle/>
        <a:p>
          <a:endParaRPr lang="en-US"/>
        </a:p>
      </dgm:t>
    </dgm:pt>
    <dgm:pt modelId="{60AB91F8-45FE-4BB2-8E8E-B45F5A229249}" type="sibTrans" cxnId="{DF60F627-DBB1-4873-8B1C-93553932E10E}">
      <dgm:prSet/>
      <dgm:spPr/>
      <dgm:t>
        <a:bodyPr/>
        <a:lstStyle/>
        <a:p>
          <a:endParaRPr lang="en-US"/>
        </a:p>
      </dgm:t>
    </dgm:pt>
    <dgm:pt modelId="{64A03DE0-AA56-4D7A-9F83-B98B01FF2BE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800" b="1" dirty="0"/>
            <a:t>Can endophytes help solve problems today?</a:t>
          </a:r>
        </a:p>
      </dgm:t>
    </dgm:pt>
    <dgm:pt modelId="{480D5AA7-8A57-49F7-AA12-5A37AB5264DF}" type="parTrans" cxnId="{43D43A39-4F7C-4DB2-8E2C-25EC002BCE93}">
      <dgm:prSet/>
      <dgm:spPr/>
      <dgm:t>
        <a:bodyPr/>
        <a:lstStyle/>
        <a:p>
          <a:endParaRPr lang="en-US"/>
        </a:p>
      </dgm:t>
    </dgm:pt>
    <dgm:pt modelId="{529BB8DA-0017-424B-9FEC-579717DE2580}" type="sibTrans" cxnId="{43D43A39-4F7C-4DB2-8E2C-25EC002BCE93}">
      <dgm:prSet/>
      <dgm:spPr/>
      <dgm:t>
        <a:bodyPr/>
        <a:lstStyle/>
        <a:p>
          <a:endParaRPr lang="en-US"/>
        </a:p>
      </dgm:t>
    </dgm:pt>
    <dgm:pt modelId="{E2227D68-636B-46B4-879A-4712739F516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3200" b="1" dirty="0"/>
            <a:t>What did you learn about pathogens?</a:t>
          </a:r>
          <a:endParaRPr lang="en-US" sz="3200" dirty="0"/>
        </a:p>
      </dgm:t>
    </dgm:pt>
    <dgm:pt modelId="{2A5D3B8D-18AC-4AAD-90D6-E132D3158771}" type="parTrans" cxnId="{82512289-E550-46D3-8AD9-6DADDABC4DB7}">
      <dgm:prSet/>
      <dgm:spPr/>
      <dgm:t>
        <a:bodyPr/>
        <a:lstStyle/>
        <a:p>
          <a:endParaRPr lang="en-US"/>
        </a:p>
      </dgm:t>
    </dgm:pt>
    <dgm:pt modelId="{CA94597C-1AC7-403E-8835-0580092A9FC7}" type="sibTrans" cxnId="{82512289-E550-46D3-8AD9-6DADDABC4DB7}">
      <dgm:prSet/>
      <dgm:spPr/>
      <dgm:t>
        <a:bodyPr/>
        <a:lstStyle/>
        <a:p>
          <a:endParaRPr lang="en-US"/>
        </a:p>
      </dgm:t>
    </dgm:pt>
    <dgm:pt modelId="{D02F3EB8-AD4B-40A9-9B1A-0F10942BA74C}" type="pres">
      <dgm:prSet presAssocID="{0D50F304-678A-47AF-86E2-A33C18F1427B}" presName="root" presStyleCnt="0">
        <dgm:presLayoutVars>
          <dgm:dir/>
          <dgm:resizeHandles val="exact"/>
        </dgm:presLayoutVars>
      </dgm:prSet>
      <dgm:spPr/>
    </dgm:pt>
    <dgm:pt modelId="{CAC5FACC-C483-45D0-B05E-43A4A5F6E61A}" type="pres">
      <dgm:prSet presAssocID="{EB64A8DB-1771-4BC0-9759-EC9447FE3BA8}" presName="compNode" presStyleCnt="0"/>
      <dgm:spPr/>
    </dgm:pt>
    <dgm:pt modelId="{FB044A57-1B84-45AF-9954-411D8AE5C25B}" type="pres">
      <dgm:prSet presAssocID="{EB64A8DB-1771-4BC0-9759-EC9447FE3BA8}" presName="bgRect" presStyleLbl="bgShp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F70219EF-DA05-48D2-AE3E-8E7353037979}" type="pres">
      <dgm:prSet presAssocID="{EB64A8DB-1771-4BC0-9759-EC9447FE3B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rm with solid fill"/>
        </a:ext>
      </dgm:extLst>
    </dgm:pt>
    <dgm:pt modelId="{E7FEE030-3FD8-4EE5-8F21-A768389BE6D9}" type="pres">
      <dgm:prSet presAssocID="{EB64A8DB-1771-4BC0-9759-EC9447FE3BA8}" presName="spaceRect" presStyleCnt="0"/>
      <dgm:spPr/>
    </dgm:pt>
    <dgm:pt modelId="{FF5EE2A1-B3D5-416C-955E-806F063A509A}" type="pres">
      <dgm:prSet presAssocID="{EB64A8DB-1771-4BC0-9759-EC9447FE3BA8}" presName="parTx" presStyleLbl="revTx" presStyleIdx="0" presStyleCnt="3">
        <dgm:presLayoutVars>
          <dgm:chMax val="0"/>
          <dgm:chPref val="0"/>
        </dgm:presLayoutVars>
      </dgm:prSet>
      <dgm:spPr/>
    </dgm:pt>
    <dgm:pt modelId="{79B5A636-92F8-480B-B3A5-9D4C05B0CDB8}" type="pres">
      <dgm:prSet presAssocID="{60AB91F8-45FE-4BB2-8E8E-B45F5A229249}" presName="sibTrans" presStyleCnt="0"/>
      <dgm:spPr/>
    </dgm:pt>
    <dgm:pt modelId="{379A8E5C-EBE5-4E4B-9025-48CF382B8DE3}" type="pres">
      <dgm:prSet presAssocID="{64A03DE0-AA56-4D7A-9F83-B98B01FF2BE5}" presName="compNode" presStyleCnt="0"/>
      <dgm:spPr/>
    </dgm:pt>
    <dgm:pt modelId="{E568A718-DEC7-469E-B303-66BBBF32736A}" type="pres">
      <dgm:prSet presAssocID="{64A03DE0-AA56-4D7A-9F83-B98B01FF2BE5}" presName="bgRect" presStyleLbl="bgShp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07AF9F02-82F1-4FDD-9CA5-08E4D0DAAA2B}" type="pres">
      <dgm:prSet presAssocID="{64A03DE0-AA56-4D7A-9F83-B98B01FF2B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2D0EEC39-6F6C-4031-B9EE-DF4858F29472}" type="pres">
      <dgm:prSet presAssocID="{64A03DE0-AA56-4D7A-9F83-B98B01FF2BE5}" presName="spaceRect" presStyleCnt="0"/>
      <dgm:spPr/>
    </dgm:pt>
    <dgm:pt modelId="{169363D9-34F0-4E08-9D2D-E40DD9213F7E}" type="pres">
      <dgm:prSet presAssocID="{64A03DE0-AA56-4D7A-9F83-B98B01FF2BE5}" presName="parTx" presStyleLbl="revTx" presStyleIdx="1" presStyleCnt="3">
        <dgm:presLayoutVars>
          <dgm:chMax val="0"/>
          <dgm:chPref val="0"/>
        </dgm:presLayoutVars>
      </dgm:prSet>
      <dgm:spPr/>
    </dgm:pt>
    <dgm:pt modelId="{3EB0A29E-0913-460A-B432-509BD76666FB}" type="pres">
      <dgm:prSet presAssocID="{529BB8DA-0017-424B-9FEC-579717DE2580}" presName="sibTrans" presStyleCnt="0"/>
      <dgm:spPr/>
    </dgm:pt>
    <dgm:pt modelId="{80140681-BE54-4222-AE49-11E5717E24CF}" type="pres">
      <dgm:prSet presAssocID="{E2227D68-636B-46B4-879A-4712739F516E}" presName="compNode" presStyleCnt="0"/>
      <dgm:spPr/>
    </dgm:pt>
    <dgm:pt modelId="{1847B8C0-3400-40B5-AED1-F5615D3A0816}" type="pres">
      <dgm:prSet presAssocID="{E2227D68-636B-46B4-879A-4712739F516E}" presName="bgRect" presStyleLbl="bgShp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67F6822E-B075-4640-B950-C86F9E54A30B}" type="pres">
      <dgm:prSet presAssocID="{E2227D68-636B-46B4-879A-4712739F51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6E5FF852-2B36-42DE-A83F-DDF85B698CCC}" type="pres">
      <dgm:prSet presAssocID="{E2227D68-636B-46B4-879A-4712739F516E}" presName="spaceRect" presStyleCnt="0"/>
      <dgm:spPr/>
    </dgm:pt>
    <dgm:pt modelId="{EED2D22A-3785-4DFB-B917-1458136AA06F}" type="pres">
      <dgm:prSet presAssocID="{E2227D68-636B-46B4-879A-4712739F516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60F627-DBB1-4873-8B1C-93553932E10E}" srcId="{0D50F304-678A-47AF-86E2-A33C18F1427B}" destId="{EB64A8DB-1771-4BC0-9759-EC9447FE3BA8}" srcOrd="0" destOrd="0" parTransId="{12C56771-45EE-448A-B63B-6563859B2DC0}" sibTransId="{60AB91F8-45FE-4BB2-8E8E-B45F5A229249}"/>
    <dgm:cxn modelId="{43D43A39-4F7C-4DB2-8E2C-25EC002BCE93}" srcId="{0D50F304-678A-47AF-86E2-A33C18F1427B}" destId="{64A03DE0-AA56-4D7A-9F83-B98B01FF2BE5}" srcOrd="1" destOrd="0" parTransId="{480D5AA7-8A57-49F7-AA12-5A37AB5264DF}" sibTransId="{529BB8DA-0017-424B-9FEC-579717DE2580}"/>
    <dgm:cxn modelId="{396EFA6F-3DB3-4722-A74F-4CCFBB7CD90F}" type="presOf" srcId="{E2227D68-636B-46B4-879A-4712739F516E}" destId="{EED2D22A-3785-4DFB-B917-1458136AA06F}" srcOrd="0" destOrd="0" presId="urn:microsoft.com/office/officeart/2018/2/layout/IconVerticalSolidList"/>
    <dgm:cxn modelId="{82512289-E550-46D3-8AD9-6DADDABC4DB7}" srcId="{0D50F304-678A-47AF-86E2-A33C18F1427B}" destId="{E2227D68-636B-46B4-879A-4712739F516E}" srcOrd="2" destOrd="0" parTransId="{2A5D3B8D-18AC-4AAD-90D6-E132D3158771}" sibTransId="{CA94597C-1AC7-403E-8835-0580092A9FC7}"/>
    <dgm:cxn modelId="{66AA62CE-8892-420F-BD2F-0752E0F9DE42}" type="presOf" srcId="{EB64A8DB-1771-4BC0-9759-EC9447FE3BA8}" destId="{FF5EE2A1-B3D5-416C-955E-806F063A509A}" srcOrd="0" destOrd="0" presId="urn:microsoft.com/office/officeart/2018/2/layout/IconVerticalSolidList"/>
    <dgm:cxn modelId="{B09492E6-631E-46F4-9642-C442C11F1294}" type="presOf" srcId="{64A03DE0-AA56-4D7A-9F83-B98B01FF2BE5}" destId="{169363D9-34F0-4E08-9D2D-E40DD9213F7E}" srcOrd="0" destOrd="0" presId="urn:microsoft.com/office/officeart/2018/2/layout/IconVerticalSolidList"/>
    <dgm:cxn modelId="{9624DDED-80F3-4DBA-8BC2-2E5A9DC87E23}" type="presOf" srcId="{0D50F304-678A-47AF-86E2-A33C18F1427B}" destId="{D02F3EB8-AD4B-40A9-9B1A-0F10942BA74C}" srcOrd="0" destOrd="0" presId="urn:microsoft.com/office/officeart/2018/2/layout/IconVerticalSolidList"/>
    <dgm:cxn modelId="{CBF120D8-AF48-4BC4-9876-F6D1E97721B7}" type="presParOf" srcId="{D02F3EB8-AD4B-40A9-9B1A-0F10942BA74C}" destId="{CAC5FACC-C483-45D0-B05E-43A4A5F6E61A}" srcOrd="0" destOrd="0" presId="urn:microsoft.com/office/officeart/2018/2/layout/IconVerticalSolidList"/>
    <dgm:cxn modelId="{A7190709-DCC5-4805-8EE8-407F5849D5BD}" type="presParOf" srcId="{CAC5FACC-C483-45D0-B05E-43A4A5F6E61A}" destId="{FB044A57-1B84-45AF-9954-411D8AE5C25B}" srcOrd="0" destOrd="0" presId="urn:microsoft.com/office/officeart/2018/2/layout/IconVerticalSolidList"/>
    <dgm:cxn modelId="{DBED1571-7066-47C1-898F-1D654438FA2B}" type="presParOf" srcId="{CAC5FACC-C483-45D0-B05E-43A4A5F6E61A}" destId="{F70219EF-DA05-48D2-AE3E-8E7353037979}" srcOrd="1" destOrd="0" presId="urn:microsoft.com/office/officeart/2018/2/layout/IconVerticalSolidList"/>
    <dgm:cxn modelId="{E0B59E16-3C1B-48F5-8C8E-6981934B5464}" type="presParOf" srcId="{CAC5FACC-C483-45D0-B05E-43A4A5F6E61A}" destId="{E7FEE030-3FD8-4EE5-8F21-A768389BE6D9}" srcOrd="2" destOrd="0" presId="urn:microsoft.com/office/officeart/2018/2/layout/IconVerticalSolidList"/>
    <dgm:cxn modelId="{EF81AD49-2072-4DED-B40B-89F8CA42D574}" type="presParOf" srcId="{CAC5FACC-C483-45D0-B05E-43A4A5F6E61A}" destId="{FF5EE2A1-B3D5-416C-955E-806F063A509A}" srcOrd="3" destOrd="0" presId="urn:microsoft.com/office/officeart/2018/2/layout/IconVerticalSolidList"/>
    <dgm:cxn modelId="{FB371E06-7B7D-40CB-9745-71519F4F472F}" type="presParOf" srcId="{D02F3EB8-AD4B-40A9-9B1A-0F10942BA74C}" destId="{79B5A636-92F8-480B-B3A5-9D4C05B0CDB8}" srcOrd="1" destOrd="0" presId="urn:microsoft.com/office/officeart/2018/2/layout/IconVerticalSolidList"/>
    <dgm:cxn modelId="{35F6D413-7CDB-4E8D-8341-7F6F7172AC7F}" type="presParOf" srcId="{D02F3EB8-AD4B-40A9-9B1A-0F10942BA74C}" destId="{379A8E5C-EBE5-4E4B-9025-48CF382B8DE3}" srcOrd="2" destOrd="0" presId="urn:microsoft.com/office/officeart/2018/2/layout/IconVerticalSolidList"/>
    <dgm:cxn modelId="{FF969F94-DE88-44BF-91F2-C6B607B681FF}" type="presParOf" srcId="{379A8E5C-EBE5-4E4B-9025-48CF382B8DE3}" destId="{E568A718-DEC7-469E-B303-66BBBF32736A}" srcOrd="0" destOrd="0" presId="urn:microsoft.com/office/officeart/2018/2/layout/IconVerticalSolidList"/>
    <dgm:cxn modelId="{09CBABA4-15E4-4925-8EA5-3CB0CD25BD45}" type="presParOf" srcId="{379A8E5C-EBE5-4E4B-9025-48CF382B8DE3}" destId="{07AF9F02-82F1-4FDD-9CA5-08E4D0DAAA2B}" srcOrd="1" destOrd="0" presId="urn:microsoft.com/office/officeart/2018/2/layout/IconVerticalSolidList"/>
    <dgm:cxn modelId="{6661C099-1D40-4D51-8D78-C5DDC47F1704}" type="presParOf" srcId="{379A8E5C-EBE5-4E4B-9025-48CF382B8DE3}" destId="{2D0EEC39-6F6C-4031-B9EE-DF4858F29472}" srcOrd="2" destOrd="0" presId="urn:microsoft.com/office/officeart/2018/2/layout/IconVerticalSolidList"/>
    <dgm:cxn modelId="{4197D2A7-4E1F-4A40-800A-004A6F13FA45}" type="presParOf" srcId="{379A8E5C-EBE5-4E4B-9025-48CF382B8DE3}" destId="{169363D9-34F0-4E08-9D2D-E40DD9213F7E}" srcOrd="3" destOrd="0" presId="urn:microsoft.com/office/officeart/2018/2/layout/IconVerticalSolidList"/>
    <dgm:cxn modelId="{1BDA3F10-2E5D-4848-9D33-F7FAA5D77C43}" type="presParOf" srcId="{D02F3EB8-AD4B-40A9-9B1A-0F10942BA74C}" destId="{3EB0A29E-0913-460A-B432-509BD76666FB}" srcOrd="3" destOrd="0" presId="urn:microsoft.com/office/officeart/2018/2/layout/IconVerticalSolidList"/>
    <dgm:cxn modelId="{5F575AAC-E90B-4FDC-9860-A4F7A0FADD4E}" type="presParOf" srcId="{D02F3EB8-AD4B-40A9-9B1A-0F10942BA74C}" destId="{80140681-BE54-4222-AE49-11E5717E24CF}" srcOrd="4" destOrd="0" presId="urn:microsoft.com/office/officeart/2018/2/layout/IconVerticalSolidList"/>
    <dgm:cxn modelId="{CF6F041D-5DCF-4C01-8A7B-D9CDBCA7E7CF}" type="presParOf" srcId="{80140681-BE54-4222-AE49-11E5717E24CF}" destId="{1847B8C0-3400-40B5-AED1-F5615D3A0816}" srcOrd="0" destOrd="0" presId="urn:microsoft.com/office/officeart/2018/2/layout/IconVerticalSolidList"/>
    <dgm:cxn modelId="{0B15B351-AFB8-4FF9-9167-5604BECC3AAF}" type="presParOf" srcId="{80140681-BE54-4222-AE49-11E5717E24CF}" destId="{67F6822E-B075-4640-B950-C86F9E54A30B}" srcOrd="1" destOrd="0" presId="urn:microsoft.com/office/officeart/2018/2/layout/IconVerticalSolidList"/>
    <dgm:cxn modelId="{86FBB015-6699-43D7-8F54-3947016E3562}" type="presParOf" srcId="{80140681-BE54-4222-AE49-11E5717E24CF}" destId="{6E5FF852-2B36-42DE-A83F-DDF85B698CCC}" srcOrd="2" destOrd="0" presId="urn:microsoft.com/office/officeart/2018/2/layout/IconVerticalSolidList"/>
    <dgm:cxn modelId="{C9D25F2A-80D0-4ED9-B4D0-B874453DE234}" type="presParOf" srcId="{80140681-BE54-4222-AE49-11E5717E24CF}" destId="{EED2D22A-3785-4DFB-B917-1458136AA0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44A57-1B84-45AF-9954-411D8AE5C25B}">
      <dsp:nvSpPr>
        <dsp:cNvPr id="0" name=""/>
        <dsp:cNvSpPr/>
      </dsp:nvSpPr>
      <dsp:spPr>
        <a:xfrm>
          <a:off x="0" y="4949"/>
          <a:ext cx="4944074" cy="15606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219EF-DA05-48D2-AE3E-8E7353037979}">
      <dsp:nvSpPr>
        <dsp:cNvPr id="0" name=""/>
        <dsp:cNvSpPr/>
      </dsp:nvSpPr>
      <dsp:spPr>
        <a:xfrm>
          <a:off x="472087" y="356088"/>
          <a:ext cx="859180" cy="858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EE2A1-B3D5-416C-955E-806F063A509A}">
      <dsp:nvSpPr>
        <dsp:cNvPr id="0" name=""/>
        <dsp:cNvSpPr/>
      </dsp:nvSpPr>
      <dsp:spPr>
        <a:xfrm>
          <a:off x="1803356" y="4949"/>
          <a:ext cx="3070062" cy="156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27" tIns="165327" rIns="165327" bIns="16532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Do Microbes Help or Hinder Germination?</a:t>
          </a:r>
        </a:p>
      </dsp:txBody>
      <dsp:txXfrm>
        <a:off x="1803356" y="4949"/>
        <a:ext cx="3070062" cy="1562146"/>
      </dsp:txXfrm>
    </dsp:sp>
    <dsp:sp modelId="{E568A718-DEC7-469E-B303-66BBBF32736A}">
      <dsp:nvSpPr>
        <dsp:cNvPr id="0" name=""/>
        <dsp:cNvSpPr/>
      </dsp:nvSpPr>
      <dsp:spPr>
        <a:xfrm>
          <a:off x="0" y="1945798"/>
          <a:ext cx="4944074" cy="15606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F9F02-82F1-4FDD-9CA5-08E4D0DAAA2B}">
      <dsp:nvSpPr>
        <dsp:cNvPr id="0" name=""/>
        <dsp:cNvSpPr/>
      </dsp:nvSpPr>
      <dsp:spPr>
        <a:xfrm>
          <a:off x="472087" y="2296937"/>
          <a:ext cx="859180" cy="858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363D9-34F0-4E08-9D2D-E40DD9213F7E}">
      <dsp:nvSpPr>
        <dsp:cNvPr id="0" name=""/>
        <dsp:cNvSpPr/>
      </dsp:nvSpPr>
      <dsp:spPr>
        <a:xfrm>
          <a:off x="1803356" y="1945798"/>
          <a:ext cx="3070062" cy="156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27" tIns="165327" rIns="165327" bIns="16532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Can endophytes help solve problems today?</a:t>
          </a:r>
        </a:p>
      </dsp:txBody>
      <dsp:txXfrm>
        <a:off x="1803356" y="1945798"/>
        <a:ext cx="3070062" cy="1562146"/>
      </dsp:txXfrm>
    </dsp:sp>
    <dsp:sp modelId="{1847B8C0-3400-40B5-AED1-F5615D3A0816}">
      <dsp:nvSpPr>
        <dsp:cNvPr id="0" name=""/>
        <dsp:cNvSpPr/>
      </dsp:nvSpPr>
      <dsp:spPr>
        <a:xfrm>
          <a:off x="0" y="3886647"/>
          <a:ext cx="4944074" cy="15606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6822E-B075-4640-B950-C86F9E54A30B}">
      <dsp:nvSpPr>
        <dsp:cNvPr id="0" name=""/>
        <dsp:cNvSpPr/>
      </dsp:nvSpPr>
      <dsp:spPr>
        <a:xfrm>
          <a:off x="472087" y="4237786"/>
          <a:ext cx="859180" cy="858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2D22A-3785-4DFB-B917-1458136AA06F}">
      <dsp:nvSpPr>
        <dsp:cNvPr id="0" name=""/>
        <dsp:cNvSpPr/>
      </dsp:nvSpPr>
      <dsp:spPr>
        <a:xfrm>
          <a:off x="1803356" y="3886647"/>
          <a:ext cx="3070062" cy="156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27" tIns="165327" rIns="165327" bIns="16532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What did you learn about pathogens?</a:t>
          </a:r>
          <a:endParaRPr lang="en-US" sz="3200" kern="1200" dirty="0"/>
        </a:p>
      </dsp:txBody>
      <dsp:txXfrm>
        <a:off x="1803356" y="3886647"/>
        <a:ext cx="3070062" cy="1562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E83A-7889-6D4C-8A1A-7D6D49775F3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24F08-29E5-5E41-B810-0903AB1B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39239B5-8FC6-765A-EE3F-9E47E4F74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574CCE5-1363-254F-92A0-7E09BF6F55E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B8420D9-17B6-1621-BFFF-9195CD312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32AB1CF-BE13-8344-3DE4-4ED45BF2F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28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3617-86AC-4F46-948F-E662D1991BF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1EA0D-86CA-F04E-AAC8-268CBA56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9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www.gonzaga.edu/SeedsForTheFuture" TargetMode="External"/><Relationship Id="rId4" Type="http://schemas.openxmlformats.org/officeDocument/2006/relationships/hyperlink" Target="http://www.gonzaga.edu/SeedsforTeachers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02C0EB-8B08-11CE-9994-C5D7DC145A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53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mold, black and white&#10;&#10;Description automatically generated">
            <a:extLst>
              <a:ext uri="{FF2B5EF4-FFF2-40B4-BE49-F238E27FC236}">
                <a16:creationId xmlns:a16="http://schemas.microsoft.com/office/drawing/2014/main" id="{5B42A0A9-EDDC-1FAD-5082-E792AE6F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336222" y="-862693"/>
            <a:ext cx="6449784" cy="8599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E0233-5480-8655-6DA5-AA4E6551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9144001" cy="271553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About Microbes That Live Inside Of Plants</a:t>
            </a:r>
          </a:p>
        </p:txBody>
      </p:sp>
      <p:pic>
        <p:nvPicPr>
          <p:cNvPr id="7" name="Picture 2" descr="Leaf Close Up Pictures | Download Free Images on Unsplash">
            <a:extLst>
              <a:ext uri="{FF2B5EF4-FFF2-40B4-BE49-F238E27FC236}">
                <a16:creationId xmlns:a16="http://schemas.microsoft.com/office/drawing/2014/main" id="{4582D35D-6128-9310-81C6-C5150115B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942" y="3165771"/>
            <a:ext cx="6873896" cy="3016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le of beans&#10;&#10;Description automatically generated with low confidence">
            <a:extLst>
              <a:ext uri="{FF2B5EF4-FFF2-40B4-BE49-F238E27FC236}">
                <a16:creationId xmlns:a16="http://schemas.microsoft.com/office/drawing/2014/main" id="{DCFA474F-73AB-3EE5-ED28-1A0341D38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92495" y="3120369"/>
            <a:ext cx="1879154" cy="4669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63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D76B84-9B42-F142-8896-8509E8FEFE35}"/>
              </a:ext>
            </a:extLst>
          </p:cNvPr>
          <p:cNvSpPr/>
          <p:nvPr/>
        </p:nvSpPr>
        <p:spPr>
          <a:xfrm>
            <a:off x="1643742" y="1625103"/>
            <a:ext cx="5704114" cy="2862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C2265-4A27-4446-A207-4C98A8989F8D}"/>
              </a:ext>
            </a:extLst>
          </p:cNvPr>
          <p:cNvSpPr txBox="1"/>
          <p:nvPr/>
        </p:nvSpPr>
        <p:spPr>
          <a:xfrm>
            <a:off x="2220685" y="2394856"/>
            <a:ext cx="455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307012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13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DA396-09AE-844E-ABF3-9CEF89AFF6B9}"/>
              </a:ext>
            </a:extLst>
          </p:cNvPr>
          <p:cNvSpPr txBox="1"/>
          <p:nvPr/>
        </p:nvSpPr>
        <p:spPr>
          <a:xfrm>
            <a:off x="1077310" y="5196299"/>
            <a:ext cx="698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3E274-C53B-DA40-B5F8-9238CD491352}"/>
              </a:ext>
            </a:extLst>
          </p:cNvPr>
          <p:cNvSpPr txBox="1"/>
          <p:nvPr/>
        </p:nvSpPr>
        <p:spPr>
          <a:xfrm>
            <a:off x="1219199" y="1002672"/>
            <a:ext cx="6989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microbes help or hinder plants?</a:t>
            </a:r>
          </a:p>
        </p:txBody>
      </p:sp>
      <p:pic>
        <p:nvPicPr>
          <p:cNvPr id="3" name="Picture 2" descr="Hands holding tweezers in a petri dish&#10;&#10;Description automatically generated with medium confidence">
            <a:extLst>
              <a:ext uri="{FF2B5EF4-FFF2-40B4-BE49-F238E27FC236}">
                <a16:creationId xmlns:a16="http://schemas.microsoft.com/office/drawing/2014/main" id="{EF91F418-3013-D657-F59A-474CEBE5B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888" y="2399040"/>
            <a:ext cx="3009765" cy="2702558"/>
          </a:xfrm>
          <a:prstGeom prst="rect">
            <a:avLst/>
          </a:prstGeom>
        </p:spPr>
      </p:pic>
      <p:pic>
        <p:nvPicPr>
          <p:cNvPr id="5" name="Picture 4" descr="A person wearing a mask and holding a petri dish&#10;&#10;Description automatically generated with low confidence">
            <a:extLst>
              <a:ext uri="{FF2B5EF4-FFF2-40B4-BE49-F238E27FC236}">
                <a16:creationId xmlns:a16="http://schemas.microsoft.com/office/drawing/2014/main" id="{7712BFFF-B77D-4558-1AFA-A047E0FC2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233" y="2399040"/>
            <a:ext cx="3009766" cy="27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7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tri dishes&#10;&#10;Description automatically generated with medium confidence">
            <a:extLst>
              <a:ext uri="{FF2B5EF4-FFF2-40B4-BE49-F238E27FC236}">
                <a16:creationId xmlns:a16="http://schemas.microsoft.com/office/drawing/2014/main" id="{CB79F31F-AD76-92D1-7AD4-8DF9FC7FC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662268" y="6106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 descr="Hands holding tweezers in a petri dish&#10;&#10;Description automatically generated with medium confidence">
            <a:extLst>
              <a:ext uri="{FF2B5EF4-FFF2-40B4-BE49-F238E27FC236}">
                <a16:creationId xmlns:a16="http://schemas.microsoft.com/office/drawing/2014/main" id="{27BA320F-3D49-F246-5256-85A662D9B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graphicFrame>
        <p:nvGraphicFramePr>
          <p:cNvPr id="24" name="TextBox 2">
            <a:extLst>
              <a:ext uri="{FF2B5EF4-FFF2-40B4-BE49-F238E27FC236}">
                <a16:creationId xmlns:a16="http://schemas.microsoft.com/office/drawing/2014/main" id="{EF87CD7D-2319-1593-7CB4-8934C5C48770}"/>
              </a:ext>
            </a:extLst>
          </p:cNvPr>
          <p:cNvGraphicFramePr/>
          <p:nvPr/>
        </p:nvGraphicFramePr>
        <p:xfrm>
          <a:off x="96012" y="827315"/>
          <a:ext cx="4944074" cy="545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067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le of beans&#10;&#10;Description automatically generated with low confidence">
            <a:extLst>
              <a:ext uri="{FF2B5EF4-FFF2-40B4-BE49-F238E27FC236}">
                <a16:creationId xmlns:a16="http://schemas.microsoft.com/office/drawing/2014/main" id="{B4916BA6-E508-13C9-CD09-672D30A1B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1" y="-1129363"/>
            <a:ext cx="6857999" cy="9116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5AC59E-DAC9-0C4C-AFED-F04A16D7667E}"/>
              </a:ext>
            </a:extLst>
          </p:cNvPr>
          <p:cNvSpPr txBox="1"/>
          <p:nvPr/>
        </p:nvSpPr>
        <p:spPr>
          <a:xfrm>
            <a:off x="952169" y="832446"/>
            <a:ext cx="75438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All About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Seeds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75301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E3BA10-B8AC-C18B-5A56-EF506AB83E1C}"/>
              </a:ext>
            </a:extLst>
          </p:cNvPr>
          <p:cNvSpPr/>
          <p:nvPr/>
        </p:nvSpPr>
        <p:spPr>
          <a:xfrm>
            <a:off x="0" y="-794"/>
            <a:ext cx="9144000" cy="6858000"/>
          </a:xfrm>
          <a:prstGeom prst="rect">
            <a:avLst/>
          </a:prstGeom>
          <a:solidFill>
            <a:srgbClr val="3153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 descr="Students and faculty grouped with a tractor in a field. ">
            <a:extLst>
              <a:ext uri="{FF2B5EF4-FFF2-40B4-BE49-F238E27FC236}">
                <a16:creationId xmlns:a16="http://schemas.microsoft.com/office/drawing/2014/main" id="{F7D48D47-18CB-2118-1DC7-4E8CEE56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07" y="2080776"/>
            <a:ext cx="7745185" cy="44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BC21E9-60F1-66E4-0FD5-85151CF4663A}"/>
              </a:ext>
            </a:extLst>
          </p:cNvPr>
          <p:cNvSpPr txBox="1"/>
          <p:nvPr/>
        </p:nvSpPr>
        <p:spPr>
          <a:xfrm>
            <a:off x="566057" y="555172"/>
            <a:ext cx="8327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Exploring seed-microbe applications for natural resources and agriculture 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818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erson using a machine&#10;&#10;Description automatically generated with low confidence">
            <a:extLst>
              <a:ext uri="{FF2B5EF4-FFF2-40B4-BE49-F238E27FC236}">
                <a16:creationId xmlns:a16="http://schemas.microsoft.com/office/drawing/2014/main" id="{2438C914-49C5-0B42-39E5-2B009011E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090079" y="0"/>
            <a:ext cx="3002259" cy="3388883"/>
          </a:xfrm>
          <a:prstGeom prst="rect">
            <a:avLst/>
          </a:prstGeom>
        </p:spPr>
      </p:pic>
      <p:pic>
        <p:nvPicPr>
          <p:cNvPr id="23" name="Picture 22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33837B18-C2FB-928E-677E-066595432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3"/>
          <a:stretch/>
        </p:blipFill>
        <p:spPr>
          <a:xfrm>
            <a:off x="30162" y="3463485"/>
            <a:ext cx="3010535" cy="3383270"/>
          </a:xfrm>
          <a:prstGeom prst="rect">
            <a:avLst/>
          </a:prstGeom>
        </p:spPr>
      </p:pic>
      <p:pic>
        <p:nvPicPr>
          <p:cNvPr id="29" name="Picture 28" descr="A person wearing a mask and holding a petri dish&#10;&#10;Description automatically generated with low confidence">
            <a:extLst>
              <a:ext uri="{FF2B5EF4-FFF2-40B4-BE49-F238E27FC236}">
                <a16:creationId xmlns:a16="http://schemas.microsoft.com/office/drawing/2014/main" id="{93BB47A5-B09B-8A1E-FB1E-22DC84773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141720" y="10"/>
            <a:ext cx="3002279" cy="3383270"/>
          </a:xfrm>
          <a:prstGeom prst="rect">
            <a:avLst/>
          </a:prstGeom>
        </p:spPr>
      </p:pic>
      <p:pic>
        <p:nvPicPr>
          <p:cNvPr id="25" name="Picture 24" descr="A person in a lab coat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B3B59F4E-0752-A309-F77D-9AAEB35FC0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8438" y="5622"/>
            <a:ext cx="3002259" cy="3388893"/>
          </a:xfrm>
          <a:prstGeom prst="rect">
            <a:avLst/>
          </a:prstGeom>
        </p:spPr>
      </p:pic>
      <p:pic>
        <p:nvPicPr>
          <p:cNvPr id="17" name="Picture 16" descr="A picture containing dairy, dessert, cream, indoor&#10;&#10;Description automatically generated">
            <a:extLst>
              <a:ext uri="{FF2B5EF4-FFF2-40B4-BE49-F238E27FC236}">
                <a16:creationId xmlns:a16="http://schemas.microsoft.com/office/drawing/2014/main" id="{3E4D7417-DA58-8868-7B0E-8E24D7896D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070859" y="3469102"/>
            <a:ext cx="3010535" cy="3383280"/>
          </a:xfrm>
          <a:prstGeom prst="rect">
            <a:avLst/>
          </a:prstGeom>
        </p:spPr>
      </p:pic>
      <p:pic>
        <p:nvPicPr>
          <p:cNvPr id="27" name="Picture 26" descr="A person wearing a mask and white coat&#10;&#10;Description automatically generated with low confidence">
            <a:extLst>
              <a:ext uri="{FF2B5EF4-FFF2-40B4-BE49-F238E27FC236}">
                <a16:creationId xmlns:a16="http://schemas.microsoft.com/office/drawing/2014/main" id="{E97AD3CF-90EB-99AF-8D8A-4061F5CECB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"/>
          <a:stretch/>
        </p:blipFill>
        <p:spPr>
          <a:xfrm>
            <a:off x="6149974" y="3469102"/>
            <a:ext cx="2994026" cy="3388893"/>
          </a:xfrm>
          <a:prstGeom prst="rect">
            <a:avLst/>
          </a:prstGeom>
        </p:spPr>
      </p:pic>
      <p:pic>
        <p:nvPicPr>
          <p:cNvPr id="30" name="Picture 6" descr="Image result for gonzaga">
            <a:extLst>
              <a:ext uri="{FF2B5EF4-FFF2-40B4-BE49-F238E27FC236}">
                <a16:creationId xmlns:a16="http://schemas.microsoft.com/office/drawing/2014/main" id="{1D57DE50-CBC8-7E11-79DB-66A13446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" t="-4" r="1523" b="5"/>
          <a:stretch/>
        </p:blipFill>
        <p:spPr bwMode="auto">
          <a:xfrm>
            <a:off x="3533927" y="5562960"/>
            <a:ext cx="2276578" cy="12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073DD7-7BCE-B82E-7AD7-6273718ADF09}"/>
              </a:ext>
            </a:extLst>
          </p:cNvPr>
          <p:cNvSpPr txBox="1"/>
          <p:nvPr/>
        </p:nvSpPr>
        <p:spPr>
          <a:xfrm>
            <a:off x="2044700" y="2755900"/>
            <a:ext cx="5143500" cy="1754326"/>
          </a:xfrm>
          <a:prstGeom prst="rect">
            <a:avLst/>
          </a:prstGeom>
          <a:solidFill>
            <a:srgbClr val="C96B2B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highlight>
                  <a:srgbClr val="C96B2B"/>
                </a:highlight>
              </a:rPr>
              <a:t>What kind of careers are associated with this game activity?</a:t>
            </a:r>
          </a:p>
        </p:txBody>
      </p:sp>
    </p:spTree>
    <p:extLst>
      <p:ext uri="{BB962C8B-B14F-4D97-AF65-F5344CB8AC3E}">
        <p14:creationId xmlns:p14="http://schemas.microsoft.com/office/powerpoint/2010/main" val="183528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811DB-F6D4-2558-77A7-4A6EC9712BD8}"/>
              </a:ext>
            </a:extLst>
          </p:cNvPr>
          <p:cNvSpPr txBox="1"/>
          <p:nvPr/>
        </p:nvSpPr>
        <p:spPr>
          <a:xfrm>
            <a:off x="554884" y="2854275"/>
            <a:ext cx="8033657" cy="360095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173038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</a:pPr>
            <a:r>
              <a:rPr lang="en-US" sz="4000" b="1" dirty="0">
                <a:solidFill>
                  <a:srgbClr val="FFD801">
                    <a:alpha val="80000"/>
                  </a:srgbClr>
                </a:solidFill>
              </a:rPr>
              <a:t>Summer 2022 – Research Projects</a:t>
            </a:r>
          </a:p>
          <a:p>
            <a:pPr marL="458788" indent="-285750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Effects of Abiotic Stressors on Germination and Seedling Growth of Native Yarrow and Invasive Cheatgrass</a:t>
            </a:r>
          </a:p>
          <a:p>
            <a:pPr marL="458788" indent="-285750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Germination and Electrolytes Leakage on Seeds After Heat and Freeze Abiotic Stressors </a:t>
            </a:r>
          </a:p>
          <a:p>
            <a:pPr marL="458788" indent="-285750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The Antagonistic Effects of Seed Endophytes </a:t>
            </a:r>
          </a:p>
          <a:p>
            <a:pPr marL="458788" indent="-285750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The Effect of Bacteria Media on Seed Germination of Native Plant Species 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B1E93A6-0FB4-FB4E-1639-BD26309E2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884" y="239802"/>
            <a:ext cx="803365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7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etch, drawing, art, linedrawing&#10;&#10;Description automatically generated">
            <a:extLst>
              <a:ext uri="{FF2B5EF4-FFF2-40B4-BE49-F238E27FC236}">
                <a16:creationId xmlns:a16="http://schemas.microsoft.com/office/drawing/2014/main" id="{4F056ECA-94E0-96F6-4566-4AE89EC54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892"/>
            <a:ext cx="9181188" cy="6885891"/>
          </a:xfrm>
          <a:prstGeom prst="rect">
            <a:avLst/>
          </a:prstGeom>
        </p:spPr>
      </p:pic>
      <p:sp>
        <p:nvSpPr>
          <p:cNvPr id="50178" name="Rectangle 3">
            <a:extLst>
              <a:ext uri="{FF2B5EF4-FFF2-40B4-BE49-F238E27FC236}">
                <a16:creationId xmlns:a16="http://schemas.microsoft.com/office/drawing/2014/main" id="{2A3EB382-3BC0-C1E9-AED3-CB5BFF34A7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</a:rPr>
              <a:t>ACKNOWLEDGEMENTS</a:t>
            </a:r>
            <a:r>
              <a:rPr lang="en-US" altLang="en-US" b="1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Text Box 6">
            <a:extLst>
              <a:ext uri="{FF2B5EF4-FFF2-40B4-BE49-F238E27FC236}">
                <a16:creationId xmlns:a16="http://schemas.microsoft.com/office/drawing/2014/main" id="{871DFBE8-9519-62BC-2810-EF507036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14" y="1240969"/>
            <a:ext cx="8621486" cy="535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Game Designers: </a:t>
            </a:r>
            <a:r>
              <a:rPr lang="en-US" altLang="ja-JP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Dylan </a:t>
            </a:r>
            <a:r>
              <a:rPr lang="en-US" altLang="ja-JP" sz="1800" dirty="0" err="1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Eisenbrandt</a:t>
            </a:r>
            <a:r>
              <a:rPr lang="en-US" altLang="ja-JP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Julie Beckstead </a:t>
            </a: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Game Development Assistance: </a:t>
            </a:r>
            <a:r>
              <a:rPr lang="en-US" altLang="ja-JP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Erik </a:t>
            </a:r>
            <a:r>
              <a:rPr lang="en-US" altLang="ja-JP" sz="1800" dirty="0" err="1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Hallstrand</a:t>
            </a:r>
            <a:r>
              <a:rPr lang="en-US" altLang="ja-JP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Alexandrite Greenhouse, Mackenzie Rowley, Margarita Washington, and Abbey Shuster</a:t>
            </a:r>
            <a:endParaRPr lang="en-US" altLang="en-US" sz="1800" b="1" dirty="0">
              <a:solidFill>
                <a:srgbClr val="31539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Video Assistance: </a:t>
            </a:r>
            <a:r>
              <a:rPr lang="en-US" altLang="en-US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altLang="ja-JP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bbey Shuster, Libby Shuster, and Sara </a:t>
            </a:r>
            <a:r>
              <a:rPr lang="en-US" altLang="ja-JP" sz="1800" dirty="0" err="1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Wifall</a:t>
            </a:r>
            <a:endParaRPr lang="en-US" altLang="ja-JP" sz="1800" dirty="0">
              <a:solidFill>
                <a:srgbClr val="31539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Photos: </a:t>
            </a:r>
            <a:r>
              <a:rPr lang="en-US" altLang="en-US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Zack </a:t>
            </a:r>
            <a:r>
              <a:rPr lang="en-US" altLang="en-US" sz="1800" dirty="0" err="1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Berlat</a:t>
            </a:r>
            <a:r>
              <a:rPr lang="en-US" altLang="en-US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Anna </a:t>
            </a:r>
            <a:r>
              <a:rPr lang="en-US" altLang="en-US" sz="1800" dirty="0" err="1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Muhich</a:t>
            </a:r>
            <a:r>
              <a:rPr lang="en-US" altLang="en-US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Julie Beckstead</a:t>
            </a: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 of Research Program: </a:t>
            </a:r>
            <a:r>
              <a:rPr lang="en-US" altLang="en-US" sz="1800" i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Seeds For The Future </a:t>
            </a:r>
            <a:r>
              <a:rPr lang="en-US" altLang="en-US" sz="180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Gonzaga University, Spokane WA</a:t>
            </a:r>
            <a:endParaRPr lang="en-US" altLang="ja-JP" sz="1800" dirty="0">
              <a:solidFill>
                <a:srgbClr val="31539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Funding: </a:t>
            </a:r>
            <a:r>
              <a:rPr lang="en-US" sz="1800" b="1" i="0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USDA NIFA Agriculture and Food Research Initiative - Research and Extension Experiences for Undergraduates (REEU; 2021-69018-34639 to Julie Beckstead and research collaborators) and the Gonzaga Science Research Program (2022-grant from Gonzaga University to JB). </a:t>
            </a: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For Copy of the Game: </a:t>
            </a:r>
            <a:r>
              <a:rPr lang="en-US" sz="1400" b="0" i="0" u="sng" dirty="0">
                <a:solidFill>
                  <a:srgbClr val="315391"/>
                </a:solidFill>
                <a:effectLst/>
                <a:latin typeface="Calibri" panose="020F0502020204030204" pitchFamily="34" charset="0"/>
                <a:hlinkClick r:id="rId4" tooltip="Original URL:&#10;http://www.gonzaga.edu/SeedsforTeachers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www.gonzaga.edu/SeedsforTeachers</a:t>
            </a:r>
            <a:endParaRPr lang="en-US" sz="1400" b="0" i="0" u="sng" dirty="0">
              <a:solidFill>
                <a:srgbClr val="315391"/>
              </a:solidFill>
              <a:effectLst/>
              <a:latin typeface="Calibri" panose="020F0502020204030204" pitchFamily="34" charset="0"/>
            </a:endParaRP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Information for Seeds For The Future Program:</a:t>
            </a:r>
          </a:p>
          <a:p>
            <a:pPr marL="173038" indent="-173038">
              <a:lnSpc>
                <a:spcPct val="11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31539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r>
              <a:rPr lang="en-US" sz="1200" u="sng" dirty="0">
                <a:solidFill>
                  <a:srgbClr val="31539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www.gonzaga.edu/SeedsForTheFuture</a:t>
            </a:r>
            <a:r>
              <a:rPr lang="en-US" sz="1200" dirty="0">
                <a:solidFill>
                  <a:srgbClr val="315391"/>
                </a:solidFill>
              </a:rPr>
              <a:t>.</a:t>
            </a:r>
            <a:endParaRPr lang="en-US" altLang="en-US" sz="1200" b="1" dirty="0">
              <a:solidFill>
                <a:srgbClr val="31539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8" descr="Beginning Farmer and Rancher Development Grants and more — Kentucky Center  for Agriculture and Rural Development">
            <a:extLst>
              <a:ext uri="{FF2B5EF4-FFF2-40B4-BE49-F238E27FC236}">
                <a16:creationId xmlns:a16="http://schemas.microsoft.com/office/drawing/2014/main" id="{159BDC3F-E0EB-2D36-852D-C46C83E4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800" y="5832733"/>
            <a:ext cx="1497852" cy="8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E161D6-A786-AF1D-013B-BCF3A7B9ED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147" y="4997404"/>
            <a:ext cx="972505" cy="754448"/>
          </a:xfrm>
          <a:prstGeom prst="rect">
            <a:avLst/>
          </a:prstGeom>
        </p:spPr>
      </p:pic>
      <p:pic>
        <p:nvPicPr>
          <p:cNvPr id="7" name="Picture 6" descr="A qr code with black dots&#10;&#10;Description automatically generated with low confidence">
            <a:extLst>
              <a:ext uri="{FF2B5EF4-FFF2-40B4-BE49-F238E27FC236}">
                <a16:creationId xmlns:a16="http://schemas.microsoft.com/office/drawing/2014/main" id="{F32C79E1-288B-71D9-C537-C48776C37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589" y="5377759"/>
            <a:ext cx="1340782" cy="134078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6D8B4E9-6FCF-595A-A33D-57A5DC219D48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7336971" y="276909"/>
            <a:ext cx="1543932" cy="109469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4067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E6BE2FD-DE3C-0429-A4E7-D3F275B96B8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620F35-66EC-F4AF-BCC1-7C125CB7EDA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3153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060D24-1D11-89C0-9269-2D739C0FCE00}"/>
                </a:ext>
              </a:extLst>
            </p:cNvPr>
            <p:cNvSpPr txBox="1"/>
            <p:nvPr/>
          </p:nvSpPr>
          <p:spPr>
            <a:xfrm>
              <a:off x="1170345" y="5196300"/>
              <a:ext cx="6989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What do you think?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E42733-DF2B-810D-7DBD-3CF98EB664CF}"/>
                </a:ext>
              </a:extLst>
            </p:cNvPr>
            <p:cNvSpPr txBox="1"/>
            <p:nvPr/>
          </p:nvSpPr>
          <p:spPr>
            <a:xfrm>
              <a:off x="1219199" y="556357"/>
              <a:ext cx="698937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Do microbes help or hinder plants?</a:t>
              </a:r>
            </a:p>
          </p:txBody>
        </p:sp>
        <p:pic>
          <p:nvPicPr>
            <p:cNvPr id="14" name="Picture 13" descr="Hands holding tweezers in a petri dish&#10;&#10;Description automatically generated with medium confidence">
              <a:extLst>
                <a:ext uri="{FF2B5EF4-FFF2-40B4-BE49-F238E27FC236}">
                  <a16:creationId xmlns:a16="http://schemas.microsoft.com/office/drawing/2014/main" id="{E5E5B7D3-99A5-E4B2-D2D9-FEC647855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3888" y="2399040"/>
              <a:ext cx="3009765" cy="2702558"/>
            </a:xfrm>
            <a:prstGeom prst="rect">
              <a:avLst/>
            </a:prstGeom>
          </p:spPr>
        </p:pic>
        <p:pic>
          <p:nvPicPr>
            <p:cNvPr id="15" name="Picture 14" descr="A person wearing a mask and holding a petri dish&#10;&#10;Description automatically generated with low confidence">
              <a:extLst>
                <a:ext uri="{FF2B5EF4-FFF2-40B4-BE49-F238E27FC236}">
                  <a16:creationId xmlns:a16="http://schemas.microsoft.com/office/drawing/2014/main" id="{6624337B-708D-70E9-4130-30D68A24B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2233" y="2399040"/>
              <a:ext cx="3009766" cy="2702558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19A3F1C-FEE1-6F1E-8BF4-3F3986CE0C95}"/>
              </a:ext>
            </a:extLst>
          </p:cNvPr>
          <p:cNvSpPr/>
          <p:nvPr/>
        </p:nvSpPr>
        <p:spPr>
          <a:xfrm>
            <a:off x="93034" y="321319"/>
            <a:ext cx="9144000" cy="6858000"/>
          </a:xfrm>
          <a:prstGeom prst="rect">
            <a:avLst/>
          </a:prstGeom>
          <a:solidFill>
            <a:srgbClr val="3153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C9ED7-F1E0-DD26-2211-93ADA6A0A1A1}"/>
              </a:ext>
            </a:extLst>
          </p:cNvPr>
          <p:cNvSpPr txBox="1"/>
          <p:nvPr/>
        </p:nvSpPr>
        <p:spPr>
          <a:xfrm>
            <a:off x="1322745" y="5348700"/>
            <a:ext cx="698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98242-A277-0404-EB8D-8A18949F225D}"/>
              </a:ext>
            </a:extLst>
          </p:cNvPr>
          <p:cNvSpPr txBox="1"/>
          <p:nvPr/>
        </p:nvSpPr>
        <p:spPr>
          <a:xfrm>
            <a:off x="1371599" y="708757"/>
            <a:ext cx="6989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Do microbes help or hinder plants?</a:t>
            </a:r>
          </a:p>
        </p:txBody>
      </p:sp>
      <p:pic>
        <p:nvPicPr>
          <p:cNvPr id="6" name="Picture 5" descr="Hands holding tweezers in a petri dish&#10;&#10;Description automatically generated with medium confidence">
            <a:extLst>
              <a:ext uri="{FF2B5EF4-FFF2-40B4-BE49-F238E27FC236}">
                <a16:creationId xmlns:a16="http://schemas.microsoft.com/office/drawing/2014/main" id="{72EA496F-6CBB-7873-75AD-CD4367044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288" y="2551440"/>
            <a:ext cx="3009765" cy="2702558"/>
          </a:xfrm>
          <a:prstGeom prst="rect">
            <a:avLst/>
          </a:prstGeom>
        </p:spPr>
      </p:pic>
      <p:pic>
        <p:nvPicPr>
          <p:cNvPr id="7" name="Picture 6" descr="A person wearing a mask and holding a petri dish&#10;&#10;Description automatically generated with low confidence">
            <a:extLst>
              <a:ext uri="{FF2B5EF4-FFF2-40B4-BE49-F238E27FC236}">
                <a16:creationId xmlns:a16="http://schemas.microsoft.com/office/drawing/2014/main" id="{C2D63AB3-CF78-7ADB-A99A-9E271FE3A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633" y="2551440"/>
            <a:ext cx="3009766" cy="27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af Close Up Pictures | Download Free Images on Unsplash">
            <a:extLst>
              <a:ext uri="{FF2B5EF4-FFF2-40B4-BE49-F238E27FC236}">
                <a16:creationId xmlns:a16="http://schemas.microsoft.com/office/drawing/2014/main" id="{0266FB1F-D491-CF89-9D02-FE160D7BC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457" y="313715"/>
            <a:ext cx="6873896" cy="30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811DB-F6D4-2558-77A7-4A6EC9712BD8}"/>
              </a:ext>
            </a:extLst>
          </p:cNvPr>
          <p:cNvSpPr txBox="1"/>
          <p:nvPr/>
        </p:nvSpPr>
        <p:spPr>
          <a:xfrm>
            <a:off x="337457" y="3818710"/>
            <a:ext cx="3197235" cy="226640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3200" b="1" u="sng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Help</a:t>
            </a: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800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Positive interaction between plants and microbes</a:t>
            </a: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   --Mutualism</a:t>
            </a:r>
            <a:endParaRPr lang="en-US" sz="2800" kern="1200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9BD62-A74A-2B52-6D79-6329708ED8DA}"/>
              </a:ext>
            </a:extLst>
          </p:cNvPr>
          <p:cNvSpPr/>
          <p:nvPr/>
        </p:nvSpPr>
        <p:spPr>
          <a:xfrm>
            <a:off x="3872467" y="3431482"/>
            <a:ext cx="5388565" cy="130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u="sng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2600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Stimulate plant and seed growth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Help plants to survive cold </a:t>
            </a:r>
            <a:endParaRPr lang="en-US" sz="2600" dirty="0">
              <a:solidFill>
                <a:srgbClr val="FFA7E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5C57A-A6CE-5576-F651-7A53BF033105}"/>
              </a:ext>
            </a:extLst>
          </p:cNvPr>
          <p:cNvSpPr/>
          <p:nvPr/>
        </p:nvSpPr>
        <p:spPr>
          <a:xfrm>
            <a:off x="3872148" y="4985353"/>
            <a:ext cx="5271277" cy="166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u="sng" kern="1200" dirty="0">
                <a:solidFill>
                  <a:srgbClr val="FFD801"/>
                </a:solidFill>
                <a:latin typeface="+mn-lt"/>
                <a:ea typeface="+mn-ea"/>
                <a:cs typeface="+mn-cs"/>
              </a:rPr>
              <a:t>Fungi</a:t>
            </a:r>
            <a:r>
              <a:rPr lang="en-US" sz="2600" kern="1200" dirty="0">
                <a:solidFill>
                  <a:srgbClr val="FFD80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FFD801"/>
                </a:solidFill>
                <a:latin typeface="+mn-lt"/>
                <a:ea typeface="+mn-ea"/>
                <a:cs typeface="+mn-cs"/>
              </a:rPr>
              <a:t>Help plants survive drought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FFD801"/>
                </a:solidFill>
                <a:latin typeface="+mn-lt"/>
                <a:ea typeface="+mn-ea"/>
                <a:cs typeface="+mn-cs"/>
              </a:rPr>
              <a:t>Enable plants to grow in soils post wildfire </a:t>
            </a:r>
            <a:endParaRPr lang="en-US" sz="2600" dirty="0">
              <a:solidFill>
                <a:srgbClr val="FFD801"/>
              </a:solidFill>
            </a:endParaRPr>
          </a:p>
        </p:txBody>
      </p:sp>
      <p:pic>
        <p:nvPicPr>
          <p:cNvPr id="6" name="Picture 5" descr="A yellow mushrooms and a purple bacteria&#10;&#10;Description automatically generated with low confidence">
            <a:extLst>
              <a:ext uri="{FF2B5EF4-FFF2-40B4-BE49-F238E27FC236}">
                <a16:creationId xmlns:a16="http://schemas.microsoft.com/office/drawing/2014/main" id="{ED6C0AE5-0302-9C76-10C4-B9227A61D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534" y="1231766"/>
            <a:ext cx="2283237" cy="20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af Close Up Pictures | Download Free Images on Unsplash">
            <a:extLst>
              <a:ext uri="{FF2B5EF4-FFF2-40B4-BE49-F238E27FC236}">
                <a16:creationId xmlns:a16="http://schemas.microsoft.com/office/drawing/2014/main" id="{0266FB1F-D491-CF89-9D02-FE160D7BC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457" y="313715"/>
            <a:ext cx="6873896" cy="30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811DB-F6D4-2558-77A7-4A6EC9712BD8}"/>
              </a:ext>
            </a:extLst>
          </p:cNvPr>
          <p:cNvSpPr txBox="1"/>
          <p:nvPr/>
        </p:nvSpPr>
        <p:spPr>
          <a:xfrm>
            <a:off x="337457" y="3851369"/>
            <a:ext cx="3197235" cy="226640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3200" b="1" u="sng" dirty="0">
                <a:solidFill>
                  <a:schemeClr val="bg1">
                    <a:alpha val="80000"/>
                  </a:schemeClr>
                </a:solidFill>
              </a:rPr>
              <a:t>Hinder</a:t>
            </a:r>
            <a:endParaRPr lang="en-US" sz="3200" b="1" u="sng" kern="1200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800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Negative interaction between plants and microbes</a:t>
            </a: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   --Pathogens</a:t>
            </a:r>
            <a:endParaRPr lang="en-US" sz="2800" kern="1200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9BD62-A74A-2B52-6D79-6329708ED8DA}"/>
              </a:ext>
            </a:extLst>
          </p:cNvPr>
          <p:cNvSpPr/>
          <p:nvPr/>
        </p:nvSpPr>
        <p:spPr>
          <a:xfrm>
            <a:off x="3814285" y="3431482"/>
            <a:ext cx="5403203" cy="166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u="sng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2600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A7E2"/>
                </a:solidFill>
              </a:rPr>
              <a:t>Cause roots to die and rot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A7E2"/>
                </a:solidFill>
              </a:rPr>
              <a:t>S</a:t>
            </a:r>
            <a:r>
              <a:rPr lang="en-US" sz="2600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imulate </a:t>
            </a:r>
            <a:r>
              <a:rPr lang="en-US" sz="2600" dirty="0">
                <a:solidFill>
                  <a:srgbClr val="FFA7E2"/>
                </a:solidFill>
              </a:rPr>
              <a:t>overgrowth of some plant tissues (like cancer)</a:t>
            </a:r>
            <a:r>
              <a:rPr lang="en-US" sz="2600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 </a:t>
            </a:r>
            <a:endParaRPr lang="en-US" sz="2600" dirty="0">
              <a:solidFill>
                <a:srgbClr val="FFA7E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5C57A-A6CE-5576-F651-7A53BF033105}"/>
              </a:ext>
            </a:extLst>
          </p:cNvPr>
          <p:cNvSpPr/>
          <p:nvPr/>
        </p:nvSpPr>
        <p:spPr>
          <a:xfrm>
            <a:off x="3814286" y="4985353"/>
            <a:ext cx="5403202" cy="130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u="sng" kern="1200" dirty="0">
                <a:solidFill>
                  <a:srgbClr val="FFD801">
                    <a:alpha val="80000"/>
                  </a:srgbClr>
                </a:solidFill>
                <a:latin typeface="+mn-lt"/>
                <a:ea typeface="+mn-ea"/>
                <a:cs typeface="+mn-cs"/>
              </a:rPr>
              <a:t>Fungi</a:t>
            </a:r>
            <a:r>
              <a:rPr lang="en-US" sz="2600" kern="1200" dirty="0">
                <a:solidFill>
                  <a:srgbClr val="FFD801">
                    <a:alpha val="80000"/>
                  </a:srgb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D801">
                    <a:alpha val="80000"/>
                  </a:srgbClr>
                </a:solidFill>
              </a:rPr>
              <a:t>Restrict water uptake in seedlings</a:t>
            </a:r>
            <a:endParaRPr lang="en-US" sz="2600" kern="1200" dirty="0">
              <a:solidFill>
                <a:srgbClr val="FFD801">
                  <a:alpha val="80000"/>
                </a:srgbClr>
              </a:solidFill>
              <a:latin typeface="+mn-lt"/>
              <a:ea typeface="+mn-ea"/>
              <a:cs typeface="+mn-cs"/>
            </a:endParaRP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D801">
                    <a:alpha val="80000"/>
                  </a:srgbClr>
                </a:solidFill>
              </a:rPr>
              <a:t>Eliminate seed production on plants </a:t>
            </a:r>
            <a:r>
              <a:rPr lang="en-US" sz="2600" kern="1200" dirty="0">
                <a:solidFill>
                  <a:srgbClr val="FFD801">
                    <a:alpha val="80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endParaRPr lang="en-US" sz="2600" dirty="0">
              <a:solidFill>
                <a:srgbClr val="FFD801">
                  <a:alpha val="80000"/>
                </a:srgbClr>
              </a:solidFill>
            </a:endParaRPr>
          </a:p>
        </p:txBody>
      </p:sp>
      <p:pic>
        <p:nvPicPr>
          <p:cNvPr id="6" name="Picture 5" descr="A yellow mushrooms and a purple bacteria&#10;&#10;Description automatically generated with low confidence">
            <a:extLst>
              <a:ext uri="{FF2B5EF4-FFF2-40B4-BE49-F238E27FC236}">
                <a16:creationId xmlns:a16="http://schemas.microsoft.com/office/drawing/2014/main" id="{ED6C0AE5-0302-9C76-10C4-B9227A61D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534" y="1231766"/>
            <a:ext cx="2283237" cy="20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1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af Close Up Pictures | Download Free Images on Unsplash">
            <a:extLst>
              <a:ext uri="{FF2B5EF4-FFF2-40B4-BE49-F238E27FC236}">
                <a16:creationId xmlns:a16="http://schemas.microsoft.com/office/drawing/2014/main" id="{0266FB1F-D491-CF89-9D02-FE160D7BC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457" y="313715"/>
            <a:ext cx="6873896" cy="30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811DB-F6D4-2558-77A7-4A6EC9712BD8}"/>
              </a:ext>
            </a:extLst>
          </p:cNvPr>
          <p:cNvSpPr txBox="1"/>
          <p:nvPr/>
        </p:nvSpPr>
        <p:spPr>
          <a:xfrm>
            <a:off x="520703" y="3750167"/>
            <a:ext cx="4381740" cy="2400262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19063" defTabSz="758952">
              <a:lnSpc>
                <a:spcPct val="90000"/>
              </a:lnSpc>
              <a:spcAft>
                <a:spcPts val="498"/>
              </a:spcAft>
            </a:pPr>
            <a:r>
              <a:rPr lang="en-US" sz="2800" b="1" u="sng" dirty="0">
                <a:solidFill>
                  <a:schemeClr val="bg1">
                    <a:alpha val="80000"/>
                  </a:schemeClr>
                </a:solidFill>
              </a:rPr>
              <a:t>Sometimes microbes do neither</a:t>
            </a:r>
          </a:p>
          <a:p>
            <a:pPr marL="119063" defTabSz="758952">
              <a:lnSpc>
                <a:spcPct val="90000"/>
              </a:lnSpc>
              <a:spcAft>
                <a:spcPts val="498"/>
              </a:spcAft>
            </a:pPr>
            <a:r>
              <a:rPr lang="en-US" sz="2800" b="1" dirty="0">
                <a:solidFill>
                  <a:schemeClr val="bg1">
                    <a:alpha val="80000"/>
                  </a:schemeClr>
                </a:solidFill>
              </a:rPr>
              <a:t>  --Commensalisms</a:t>
            </a:r>
          </a:p>
          <a:p>
            <a:pPr marL="466725" indent="-347663" defTabSz="758952">
              <a:lnSpc>
                <a:spcPct val="90000"/>
              </a:lnSpc>
              <a:spcAft>
                <a:spcPts val="498"/>
              </a:spcAft>
            </a:pPr>
            <a:r>
              <a:rPr lang="en-US" sz="2800" b="1" dirty="0">
                <a:solidFill>
                  <a:schemeClr val="bg1">
                    <a:alpha val="80000"/>
                  </a:schemeClr>
                </a:solidFill>
              </a:rPr>
              <a:t>  --or the relationship is unknown</a:t>
            </a: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endParaRPr lang="en-US" sz="28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Picture 5" descr="A yellow mushrooms and a purple bacteria&#10;&#10;Description automatically generated with low confidence">
            <a:extLst>
              <a:ext uri="{FF2B5EF4-FFF2-40B4-BE49-F238E27FC236}">
                <a16:creationId xmlns:a16="http://schemas.microsoft.com/office/drawing/2014/main" id="{ED6C0AE5-0302-9C76-10C4-B9227A61D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534" y="1231766"/>
            <a:ext cx="2283237" cy="20298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DD5F86-8AB6-F05E-B321-B2E15CB92C78}"/>
              </a:ext>
            </a:extLst>
          </p:cNvPr>
          <p:cNvSpPr/>
          <p:nvPr/>
        </p:nvSpPr>
        <p:spPr>
          <a:xfrm>
            <a:off x="5236029" y="3885895"/>
            <a:ext cx="3668486" cy="28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u="sng" dirty="0">
                <a:solidFill>
                  <a:srgbClr val="FFD801">
                    <a:alpha val="80000"/>
                  </a:srgbClr>
                </a:solidFill>
              </a:rPr>
              <a:t>And Sometimes the relationship shifts</a:t>
            </a:r>
            <a:r>
              <a:rPr lang="en-US" sz="2600" kern="1200" dirty="0">
                <a:solidFill>
                  <a:srgbClr val="FFD801">
                    <a:alpha val="80000"/>
                  </a:srgb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84607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D801">
                    <a:alpha val="80000"/>
                  </a:srgbClr>
                </a:solidFill>
              </a:rPr>
              <a:t>Example…</a:t>
            </a:r>
          </a:p>
          <a:p>
            <a:pPr marL="741807" lvl="1" indent="-284607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D801">
                    <a:alpha val="80000"/>
                  </a:srgbClr>
                </a:solidFill>
              </a:rPr>
              <a:t>No impact at seed stage but positive at later life stage</a:t>
            </a:r>
            <a:endParaRPr lang="en-US" sz="2600" kern="1200" dirty="0">
              <a:solidFill>
                <a:srgbClr val="FFD801">
                  <a:alpha val="80000"/>
                </a:srgbClr>
              </a:solidFill>
              <a:latin typeface="+mn-lt"/>
              <a:ea typeface="+mn-ea"/>
              <a:cs typeface="+mn-cs"/>
            </a:endParaRP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endParaRPr lang="en-US" sz="2600" dirty="0">
              <a:solidFill>
                <a:srgbClr val="FFFF00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af Close Up Pictures | Download Free Images on Unsplash">
            <a:extLst>
              <a:ext uri="{FF2B5EF4-FFF2-40B4-BE49-F238E27FC236}">
                <a16:creationId xmlns:a16="http://schemas.microsoft.com/office/drawing/2014/main" id="{0266FB1F-D491-CF89-9D02-FE160D7BC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0504" y="291821"/>
            <a:ext cx="4980238" cy="20241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09BD62-A74A-2B52-6D79-6329708ED8DA}"/>
              </a:ext>
            </a:extLst>
          </p:cNvPr>
          <p:cNvSpPr/>
          <p:nvPr/>
        </p:nvSpPr>
        <p:spPr>
          <a:xfrm>
            <a:off x="1034146" y="2866688"/>
            <a:ext cx="7434940" cy="346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Microbes that live within the tissues of plants are called </a:t>
            </a:r>
            <a:r>
              <a:rPr lang="en-US" sz="3600" b="1" kern="1200" dirty="0">
                <a:solidFill>
                  <a:srgbClr val="FFA7E2"/>
                </a:solidFill>
                <a:latin typeface="+mn-lt"/>
                <a:ea typeface="+mn-ea"/>
                <a:cs typeface="+mn-cs"/>
              </a:rPr>
              <a:t>Endophytes</a:t>
            </a: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endParaRPr lang="en-US" sz="1200" b="1" dirty="0">
              <a:solidFill>
                <a:srgbClr val="FFA7E2"/>
              </a:solidFill>
            </a:endParaRP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dirty="0">
                <a:solidFill>
                  <a:srgbClr val="FFA7E2"/>
                </a:solidFill>
              </a:rPr>
              <a:t>	Endo = within</a:t>
            </a: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r>
              <a:rPr lang="en-US" sz="2600" b="1" dirty="0">
                <a:solidFill>
                  <a:srgbClr val="FFA7E2"/>
                </a:solidFill>
              </a:rPr>
              <a:t>	Phytes = plants</a:t>
            </a:r>
          </a:p>
          <a:p>
            <a:pPr defTabSz="758952">
              <a:lnSpc>
                <a:spcPct val="90000"/>
              </a:lnSpc>
              <a:spcAft>
                <a:spcPts val="498"/>
              </a:spcAft>
            </a:pPr>
            <a:endParaRPr lang="en-US" sz="1200" b="1" dirty="0">
              <a:solidFill>
                <a:srgbClr val="FFA7E2"/>
              </a:solidFill>
            </a:endParaRPr>
          </a:p>
          <a:p>
            <a:pPr marL="457200" indent="-457200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A7E2"/>
                </a:solidFill>
              </a:rPr>
              <a:t>Plant provides a place for the endophytes to live</a:t>
            </a:r>
          </a:p>
          <a:p>
            <a:pPr marL="457200" indent="-457200" defTabSz="758952">
              <a:lnSpc>
                <a:spcPct val="90000"/>
              </a:lnSpc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A7E2"/>
                </a:solidFill>
              </a:rPr>
              <a:t>Endophytes often benefit the plant, but some can turn into pathogens</a:t>
            </a:r>
            <a:endParaRPr lang="en-US" sz="2600" dirty="0">
              <a:solidFill>
                <a:srgbClr val="FFA7E2"/>
              </a:solidFill>
            </a:endParaRPr>
          </a:p>
        </p:txBody>
      </p:sp>
      <p:pic>
        <p:nvPicPr>
          <p:cNvPr id="5" name="Picture 4" descr="A picture containing sketch, drawing, art, linedrawing&#10;&#10;Description automatically generated">
            <a:extLst>
              <a:ext uri="{FF2B5EF4-FFF2-40B4-BE49-F238E27FC236}">
                <a16:creationId xmlns:a16="http://schemas.microsoft.com/office/drawing/2014/main" id="{FC4693D4-21C1-8E7C-EEBF-12D3E31EA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58" y="842494"/>
            <a:ext cx="2588415" cy="1725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29E3539-975C-5CE7-FAD1-068EF21C794B}"/>
              </a:ext>
            </a:extLst>
          </p:cNvPr>
          <p:cNvSpPr/>
          <p:nvPr/>
        </p:nvSpPr>
        <p:spPr>
          <a:xfrm rot="1205995">
            <a:off x="3451673" y="592798"/>
            <a:ext cx="1242918" cy="113745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Fun-guy to be with</a:t>
            </a:r>
          </a:p>
        </p:txBody>
      </p:sp>
    </p:spTree>
    <p:extLst>
      <p:ext uri="{BB962C8B-B14F-4D97-AF65-F5344CB8AC3E}">
        <p14:creationId xmlns:p14="http://schemas.microsoft.com/office/powerpoint/2010/main" val="51577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811DB-F6D4-2558-77A7-4A6EC9712BD8}"/>
              </a:ext>
            </a:extLst>
          </p:cNvPr>
          <p:cNvSpPr txBox="1"/>
          <p:nvPr/>
        </p:nvSpPr>
        <p:spPr>
          <a:xfrm>
            <a:off x="337457" y="3818710"/>
            <a:ext cx="3191443" cy="240791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173038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</a:pPr>
            <a:r>
              <a:rPr lang="en-US" sz="3600" b="1" u="sng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Endophytes</a:t>
            </a:r>
            <a:r>
              <a:rPr lang="en-US" sz="36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Can Help Seeds To Germinate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5C57A-A6CE-5576-F651-7A53BF033105}"/>
              </a:ext>
            </a:extLst>
          </p:cNvPr>
          <p:cNvSpPr/>
          <p:nvPr/>
        </p:nvSpPr>
        <p:spPr>
          <a:xfrm>
            <a:off x="3872148" y="3483126"/>
            <a:ext cx="5271277" cy="253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indent="-238125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D801"/>
                </a:solidFill>
              </a:rPr>
              <a:t>R</a:t>
            </a:r>
            <a:r>
              <a:rPr lang="en-US" sz="2600" kern="1200" dirty="0">
                <a:solidFill>
                  <a:srgbClr val="FFD801"/>
                </a:solidFill>
                <a:latin typeface="+mn-lt"/>
                <a:ea typeface="+mn-ea"/>
                <a:cs typeface="+mn-cs"/>
              </a:rPr>
              <a:t>educe the number of days to germinate and benefit the seed </a:t>
            </a:r>
            <a:endParaRPr lang="en-US" sz="1200" kern="1200" dirty="0">
              <a:solidFill>
                <a:srgbClr val="FFD801"/>
              </a:solidFill>
              <a:latin typeface="+mn-lt"/>
              <a:ea typeface="+mn-ea"/>
              <a:cs typeface="+mn-cs"/>
            </a:endParaRPr>
          </a:p>
          <a:p>
            <a:pPr marL="284607" indent="-284607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D801"/>
                </a:solidFill>
              </a:rPr>
              <a:t>BUT pathogens can i</a:t>
            </a:r>
            <a:r>
              <a:rPr lang="en-US" sz="2600" kern="1200" dirty="0">
                <a:solidFill>
                  <a:srgbClr val="FFD801"/>
                </a:solidFill>
                <a:latin typeface="+mn-lt"/>
                <a:ea typeface="+mn-ea"/>
                <a:cs typeface="+mn-cs"/>
              </a:rPr>
              <a:t>nterfere with germination progress</a:t>
            </a:r>
            <a:endParaRPr lang="en-US" sz="1200" kern="1200" dirty="0">
              <a:solidFill>
                <a:srgbClr val="FFD801"/>
              </a:solidFill>
              <a:latin typeface="+mn-lt"/>
              <a:ea typeface="+mn-ea"/>
              <a:cs typeface="+mn-cs"/>
            </a:endParaRPr>
          </a:p>
          <a:p>
            <a:pPr marL="284607" indent="-284607" defTabSz="758952">
              <a:lnSpc>
                <a:spcPct val="90000"/>
              </a:lnSpc>
              <a:spcBef>
                <a:spcPts val="600"/>
              </a:spcBef>
              <a:spcAft>
                <a:spcPts val="498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D801"/>
                </a:solidFill>
              </a:rPr>
              <a:t>E</a:t>
            </a:r>
            <a:r>
              <a:rPr lang="en-US" sz="2600" kern="1200" dirty="0">
                <a:solidFill>
                  <a:srgbClr val="FFD801"/>
                </a:solidFill>
                <a:latin typeface="+mn-lt"/>
                <a:ea typeface="+mn-ea"/>
                <a:cs typeface="+mn-cs"/>
              </a:rPr>
              <a:t>ndophytes (the good and the bad) also interact with each other</a:t>
            </a:r>
          </a:p>
        </p:txBody>
      </p:sp>
      <p:pic>
        <p:nvPicPr>
          <p:cNvPr id="10" name="Picture 9" descr="A pile of beans&#10;&#10;Description automatically generated with low confidence">
            <a:extLst>
              <a:ext uri="{FF2B5EF4-FFF2-40B4-BE49-F238E27FC236}">
                <a16:creationId xmlns:a16="http://schemas.microsoft.com/office/drawing/2014/main" id="{A8831DEC-C4A3-9FD3-422E-5D4AD59B9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95202" y="-1646073"/>
            <a:ext cx="2725537" cy="6773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E1E89454-B212-28DC-39DF-E0F792B10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9118" y="1438702"/>
            <a:ext cx="2817150" cy="1920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E08ECC8-2500-628A-65C9-DCF58772C480}"/>
              </a:ext>
            </a:extLst>
          </p:cNvPr>
          <p:cNvSpPr/>
          <p:nvPr/>
        </p:nvSpPr>
        <p:spPr>
          <a:xfrm rot="19962886" flipH="1">
            <a:off x="4344262" y="936387"/>
            <a:ext cx="1867021" cy="1314911"/>
          </a:xfrm>
          <a:prstGeom prst="wedgeRoundRect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to hang with seeds</a:t>
            </a:r>
          </a:p>
        </p:txBody>
      </p:sp>
    </p:spTree>
    <p:extLst>
      <p:ext uri="{BB962C8B-B14F-4D97-AF65-F5344CB8AC3E}">
        <p14:creationId xmlns:p14="http://schemas.microsoft.com/office/powerpoint/2010/main" val="178586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02C0EB-8B08-11CE-9994-C5D7DC145A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53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mold, black and white&#10;&#10;Description automatically generated">
            <a:extLst>
              <a:ext uri="{FF2B5EF4-FFF2-40B4-BE49-F238E27FC236}">
                <a16:creationId xmlns:a16="http://schemas.microsoft.com/office/drawing/2014/main" id="{5B42A0A9-EDDC-1FAD-5082-E792AE6F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336222" y="-862693"/>
            <a:ext cx="6449784" cy="8599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E0233-5480-8655-6DA5-AA4E6551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9144001" cy="271553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Play</a:t>
            </a:r>
            <a:br>
              <a:rPr lang="en-US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Glorious Germination</a:t>
            </a:r>
          </a:p>
        </p:txBody>
      </p:sp>
      <p:pic>
        <p:nvPicPr>
          <p:cNvPr id="3" name="Picture 2" descr="Hands holding tweezers in a petri dish&#10;&#10;Description automatically generated with medium confidence">
            <a:extLst>
              <a:ext uri="{FF2B5EF4-FFF2-40B4-BE49-F238E27FC236}">
                <a16:creationId xmlns:a16="http://schemas.microsoft.com/office/drawing/2014/main" id="{4E54FE5A-D35D-45B9-C52D-BE0426326F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682" y="3437164"/>
            <a:ext cx="3396342" cy="3049677"/>
          </a:xfrm>
          <a:prstGeom prst="rect">
            <a:avLst/>
          </a:prstGeom>
          <a:ln w="28575">
            <a:solidFill>
              <a:srgbClr val="315391"/>
            </a:solidFill>
          </a:ln>
        </p:spPr>
      </p:pic>
      <p:pic>
        <p:nvPicPr>
          <p:cNvPr id="4" name="Picture 3" descr="A person wearing a mask and holding a petri dish&#10;&#10;Description automatically generated with low confidence">
            <a:extLst>
              <a:ext uri="{FF2B5EF4-FFF2-40B4-BE49-F238E27FC236}">
                <a16:creationId xmlns:a16="http://schemas.microsoft.com/office/drawing/2014/main" id="{DA79044E-A38E-2BCC-409F-6500FF64C3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71" y="2798837"/>
            <a:ext cx="3396343" cy="3049677"/>
          </a:xfrm>
          <a:prstGeom prst="rect">
            <a:avLst/>
          </a:prstGeom>
          <a:ln w="28575">
            <a:solidFill>
              <a:srgbClr val="315391"/>
            </a:solidFill>
          </a:ln>
        </p:spPr>
      </p:pic>
    </p:spTree>
    <p:extLst>
      <p:ext uri="{BB962C8B-B14F-4D97-AF65-F5344CB8AC3E}">
        <p14:creationId xmlns:p14="http://schemas.microsoft.com/office/powerpoint/2010/main" val="400419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436BA-FE17-804C-B72C-1768AB2717EE}"/>
              </a:ext>
            </a:extLst>
          </p:cNvPr>
          <p:cNvSpPr txBox="1"/>
          <p:nvPr/>
        </p:nvSpPr>
        <p:spPr>
          <a:xfrm>
            <a:off x="1571450" y="1253360"/>
            <a:ext cx="25523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5760">
              <a:spcAft>
                <a:spcPts val="600"/>
              </a:spcAft>
            </a:pPr>
            <a:r>
              <a:rPr lang="en-US" sz="224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Formula 1 Race Car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0D91A63-BF27-0C22-C67A-07DF9EFA6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27" y="1388661"/>
            <a:ext cx="1285836" cy="192048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190802-F1D2-2D2C-63EC-AEB5FE122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935" y="3423557"/>
            <a:ext cx="1285944" cy="1920480"/>
          </a:xfrm>
          <a:prstGeom prst="rect">
            <a:avLst/>
          </a:prstGeom>
        </p:spPr>
      </p:pic>
      <p:pic>
        <p:nvPicPr>
          <p:cNvPr id="5" name="Picture 4" descr="Application&#10;&#10;Description automatically generated">
            <a:extLst>
              <a:ext uri="{FF2B5EF4-FFF2-40B4-BE49-F238E27FC236}">
                <a16:creationId xmlns:a16="http://schemas.microsoft.com/office/drawing/2014/main" id="{E38A4B3E-8599-F2C8-EB41-4936BE236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635" y="1415661"/>
            <a:ext cx="1269744" cy="189348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46A3BE-03EF-74E7-642B-B13A95D3C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27" y="3415902"/>
            <a:ext cx="1328635" cy="1920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303E5-625C-0ABC-1DE4-E380D2E20901}"/>
              </a:ext>
            </a:extLst>
          </p:cNvPr>
          <p:cNvSpPr txBox="1"/>
          <p:nvPr/>
        </p:nvSpPr>
        <p:spPr>
          <a:xfrm>
            <a:off x="1" y="261256"/>
            <a:ext cx="9141714" cy="96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3153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 The Card Game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86FC24B-8EA8-7D20-42EF-7B2EBE0DF59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816347" y="2499820"/>
            <a:ext cx="1746002" cy="1746002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8D52F-AA6B-A094-286B-45B07161D07C}"/>
              </a:ext>
            </a:extLst>
          </p:cNvPr>
          <p:cNvSpPr txBox="1"/>
          <p:nvPr/>
        </p:nvSpPr>
        <p:spPr>
          <a:xfrm>
            <a:off x="5742291" y="1546332"/>
            <a:ext cx="2511744" cy="1824474"/>
          </a:xfrm>
          <a:prstGeom prst="rect">
            <a:avLst/>
          </a:prstGeom>
          <a:noFill/>
          <a:ln w="38100">
            <a:solidFill>
              <a:srgbClr val="C96B2B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"/>
              </a:spcBef>
            </a:pPr>
            <a:r>
              <a:rPr lang="en-US" altLang="en-US" sz="2400" b="1" dirty="0">
                <a:solidFill>
                  <a:srgbClr val="C96B2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YouTube Video </a:t>
            </a:r>
          </a:p>
          <a:p>
            <a:pPr algn="ctr">
              <a:lnSpc>
                <a:spcPct val="110000"/>
              </a:lnSpc>
              <a:spcBef>
                <a:spcPts val="240"/>
              </a:spcBef>
            </a:pPr>
            <a:r>
              <a:rPr lang="en-US" altLang="en-US" sz="2400" b="1" dirty="0">
                <a:solidFill>
                  <a:srgbClr val="C96B2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How to play </a:t>
            </a:r>
          </a:p>
          <a:p>
            <a:pPr algn="ctr">
              <a:lnSpc>
                <a:spcPct val="110000"/>
              </a:lnSpc>
              <a:spcBef>
                <a:spcPts val="240"/>
              </a:spcBef>
            </a:pPr>
            <a:r>
              <a:rPr lang="en-US" altLang="en-US" sz="2400" b="1" dirty="0">
                <a:solidFill>
                  <a:srgbClr val="C96B2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(5 minutes): </a:t>
            </a:r>
            <a:r>
              <a:rPr lang="en-US" sz="1400" b="0" i="0" u="sng" dirty="0">
                <a:solidFill>
                  <a:srgbClr val="315391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US" sz="1400" b="0" i="0" u="sng" dirty="0" err="1">
                <a:solidFill>
                  <a:srgbClr val="315391"/>
                </a:solidFill>
                <a:effectLst/>
                <a:latin typeface="Calibri" panose="020F0502020204030204" pitchFamily="34" charset="0"/>
              </a:rPr>
              <a:t>www.youtube.com</a:t>
            </a:r>
            <a:r>
              <a:rPr lang="en-US" sz="1400" b="0" i="0" u="sng" dirty="0">
                <a:solidFill>
                  <a:srgbClr val="315391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400" b="0" i="0" u="sng" dirty="0" err="1">
                <a:solidFill>
                  <a:srgbClr val="315391"/>
                </a:solidFill>
                <a:effectLst/>
                <a:latin typeface="Calibri" panose="020F0502020204030204" pitchFamily="34" charset="0"/>
              </a:rPr>
              <a:t>watch?v</a:t>
            </a:r>
            <a:r>
              <a:rPr lang="en-US" sz="1400" b="0" i="0" u="sng" dirty="0">
                <a:solidFill>
                  <a:srgbClr val="315391"/>
                </a:solidFill>
                <a:effectLst/>
                <a:latin typeface="Calibri" panose="020F0502020204030204" pitchFamily="34" charset="0"/>
              </a:rPr>
              <a:t>=gUXCDYw8F4E</a:t>
            </a:r>
            <a:endParaRPr lang="en-US" sz="1400" dirty="0"/>
          </a:p>
        </p:txBody>
      </p:sp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BDA1806E-343A-9CAF-1CD1-F4BE7EA86F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614" y="3629964"/>
            <a:ext cx="1746003" cy="17460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658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62406B8380C4DBBF36670842BF3DD" ma:contentTypeVersion="14" ma:contentTypeDescription="Create a new document." ma:contentTypeScope="" ma:versionID="51207d6f170f5cee0a6b08e6ff953698">
  <xsd:schema xmlns:xsd="http://www.w3.org/2001/XMLSchema" xmlns:xs="http://www.w3.org/2001/XMLSchema" xmlns:p="http://schemas.microsoft.com/office/2006/metadata/properties" xmlns:ns2="8200cae1-a22b-4b89-983e-0069e7281f24" xmlns:ns3="c6795ffb-340b-4cba-8f14-b30b25725ba8" targetNamespace="http://schemas.microsoft.com/office/2006/metadata/properties" ma:root="true" ma:fieldsID="1719f3527e292f509912707db1feeb56" ns2:_="" ns3:_="">
    <xsd:import namespace="8200cae1-a22b-4b89-983e-0069e7281f24"/>
    <xsd:import namespace="c6795ffb-340b-4cba-8f14-b30b25725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0cae1-a22b-4b89-983e-0069e7281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95ffb-340b-4cba-8f14-b30b25725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A23053-0FE4-47F5-90A0-03C6E3B2A7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184253-1C78-4BAC-B512-BF30BE171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0cae1-a22b-4b89-983e-0069e7281f24"/>
    <ds:schemaRef ds:uri="c6795ffb-340b-4cba-8f14-b30b25725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96FD4-0C9B-4298-8649-99CF07E3CBD8}">
  <ds:schemaRefs>
    <ds:schemaRef ds:uri="http://schemas.openxmlformats.org/package/2006/metadata/core-properties"/>
    <ds:schemaRef ds:uri="http://www.w3.org/XML/1998/namespace"/>
    <ds:schemaRef ds:uri="c6795ffb-340b-4cba-8f14-b30b25725ba8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8200cae1-a22b-4b89-983e-0069e7281f24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512</Words>
  <Application>Microsoft Macintosh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</vt:lpstr>
      <vt:lpstr>Arial Rounded MT Bold</vt:lpstr>
      <vt:lpstr>Calibri</vt:lpstr>
      <vt:lpstr>Calibri Light</vt:lpstr>
      <vt:lpstr>Helvetica</vt:lpstr>
      <vt:lpstr>Helvetica Neue</vt:lpstr>
      <vt:lpstr>Office Theme</vt:lpstr>
      <vt:lpstr>All About Microbes That Live Inside Of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Play Glorious Germination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Stover, Jiana</dc:creator>
  <cp:keywords/>
  <dc:description/>
  <cp:lastModifiedBy>Julie Beckstead</cp:lastModifiedBy>
  <cp:revision>14</cp:revision>
  <cp:lastPrinted>2023-05-08T01:06:01Z</cp:lastPrinted>
  <dcterms:created xsi:type="dcterms:W3CDTF">2021-02-01T20:52:19Z</dcterms:created>
  <dcterms:modified xsi:type="dcterms:W3CDTF">2023-07-19T05:57:32Z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0x0101000FD62406B8380C4DBBF36670842BF3DD</vt:lpwstr>
  </property>
</Properties>
</file>